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62" r:id="rId2"/>
    <p:sldId id="261" r:id="rId3"/>
  </p:sldIdLst>
  <p:sldSz cx="12192000" cy="6858000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354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6CD663-E974-450A-AE8F-680EDC4E1158}" type="datetimeFigureOut">
              <a:rPr kumimoji="1" lang="ja-JP" altLang="en-US" smtClean="0"/>
              <a:pPr/>
              <a:t>2023/7/24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9071CA-8141-4119-BCE5-BAECC457471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43102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EDE61C-5EFD-400E-A80A-DEF9B74C3203}" type="datetimeFigureOut">
              <a:rPr kumimoji="1" lang="ja-JP" altLang="en-US" smtClean="0"/>
              <a:pPr/>
              <a:t>2023/7/24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42C3DD-E46B-46CC-BCE1-98FCBC279B3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79559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394B8A48-32AB-453A-AE57-D361BB3A7ED4}" type="slidenum">
              <a:rPr lang="en-US" altLang="ja-JP" sz="1200"/>
              <a:pPr eaLnBrk="1" hangingPunct="1"/>
              <a:t>1</a:t>
            </a:fld>
            <a:endParaRPr lang="en-US" altLang="ja-JP" sz="120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8313096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CA94D028-6913-41CE-A369-94558FD5DBD6}" type="slidenum">
              <a:rPr lang="en-US" altLang="ja-JP" sz="1200"/>
              <a:pPr eaLnBrk="1" hangingPunct="1"/>
              <a:t>2</a:t>
            </a:fld>
            <a:endParaRPr lang="en-US" altLang="ja-JP" sz="120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770043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pPr/>
              <a:t>2023/7/24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70898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pPr/>
              <a:t>2023/7/24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69600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pPr/>
              <a:t>2023/7/24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5166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pPr/>
              <a:t>2023/7/24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7661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pPr/>
              <a:t>2023/7/24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95968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pPr/>
              <a:t>2023/7/24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09001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pPr/>
              <a:t>2023/7/24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12653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pPr/>
              <a:t>2023/7/24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38024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pPr/>
              <a:t>2023/7/24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09348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pPr/>
              <a:t>2023/7/24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53002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pPr/>
              <a:t>2023/7/24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3359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C00CBC-DBEC-48AA-88CE-7E1D99A40769}" type="datetimeFigureOut">
              <a:rPr kumimoji="1" lang="ja-JP" altLang="en-US" smtClean="0"/>
              <a:pPr/>
              <a:t>2023/7/24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096324-C8E0-407D-977B-E89CE81AE7D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63896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1755229" y="1671145"/>
            <a:ext cx="9238592" cy="2669627"/>
          </a:xfrm>
          <a:solidFill>
            <a:srgbClr val="000080"/>
          </a:solidFill>
          <a:ln>
            <a:solidFill>
              <a:srgbClr val="00FFFF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ja-JP" altLang="en-US" sz="48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日本呼吸器内視鏡学会</a:t>
            </a:r>
            <a:br>
              <a:rPr lang="en-US" altLang="ja-JP" sz="48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sz="48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ＣＯ Ｉ 開示</a:t>
            </a:r>
            <a:br>
              <a:rPr lang="en-US" altLang="ja-JP" sz="40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sz="16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br>
              <a:rPr lang="en-US" altLang="ja-JP" sz="2400" b="1" i="1" dirty="0">
                <a:solidFill>
                  <a:srgbClr val="FFFF1F"/>
                </a:solidFill>
                <a:ea typeface="ＭＳ Ｐゴシック" panose="020B0600070205080204" pitchFamily="50" charset="-128"/>
              </a:rPr>
            </a:br>
            <a:r>
              <a:rPr lang="ja-JP" altLang="en-US" sz="2400" b="1" dirty="0">
                <a:solidFill>
                  <a:srgbClr val="FFFF1F"/>
                </a:solidFill>
              </a:rPr>
              <a:t>発表者名：　東京一郎、京都次郎、大阪三郎、◎福岡史郎（◎代表者）</a:t>
            </a:r>
            <a:endParaRPr lang="en-US" altLang="ja-JP" sz="2400" b="1" i="1" dirty="0">
              <a:solidFill>
                <a:srgbClr val="FFFF1F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84202" y="4340772"/>
            <a:ext cx="9380646" cy="1914525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 sz="36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3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演題発表内容に関連し、発表者らに開示すべき</a:t>
            </a:r>
            <a:endParaRPr lang="en-US" altLang="ja-JP" sz="36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3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CO I </a:t>
            </a:r>
            <a:r>
              <a:rPr lang="ja-JP" altLang="en-US" sz="3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関係にある企業などはありません。</a:t>
            </a:r>
            <a:endParaRPr lang="en-US" altLang="ja-JP" sz="36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n-US" altLang="ja-JP" sz="900" b="1" i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 sz="36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96758" y="344762"/>
            <a:ext cx="792480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2800" b="1" dirty="0"/>
              <a:t>年次講演会等用　（様式</a:t>
            </a:r>
            <a:r>
              <a:rPr lang="en-US" altLang="ja-JP" sz="2800" b="1" dirty="0"/>
              <a:t>1-A</a:t>
            </a:r>
            <a:r>
              <a:rPr lang="ja-JP" altLang="en-US" sz="2800" b="1" dirty="0"/>
              <a:t>）</a:t>
            </a:r>
            <a:br>
              <a:rPr lang="en-US" altLang="ja-JP" sz="2800" b="1" dirty="0"/>
            </a:br>
            <a:r>
              <a:rPr lang="ja-JP" altLang="en-US" sz="2800" b="1" dirty="0"/>
              <a:t>口頭発表時、申告すべき</a:t>
            </a:r>
            <a:r>
              <a:rPr lang="en-US" altLang="ja-JP" sz="2800" b="1" dirty="0"/>
              <a:t>COI</a:t>
            </a:r>
            <a:r>
              <a:rPr lang="ja-JP" altLang="en-US" sz="2800" b="1" dirty="0"/>
              <a:t>状態がない時</a:t>
            </a:r>
          </a:p>
        </p:txBody>
      </p:sp>
    </p:spTree>
    <p:extLst>
      <p:ext uri="{BB962C8B-B14F-4D97-AF65-F5344CB8AC3E}">
        <p14:creationId xmlns:p14="http://schemas.microsoft.com/office/powerpoint/2010/main" val="36448903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76726" y="2770487"/>
            <a:ext cx="10513674" cy="3560762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buNone/>
            </a:pPr>
            <a:r>
              <a:rPr lang="ja-JP" alt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演題発表内容に関連し、筆頭および共同発表者が</a:t>
            </a:r>
            <a:r>
              <a:rPr lang="ja-JP" alt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</a:rPr>
              <a:t>開示す</a:t>
            </a:r>
            <a:r>
              <a:rPr lang="ja-JP" alt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べき</a:t>
            </a:r>
            <a:r>
              <a:rPr lang="en-US" altLang="ja-JP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CO I </a:t>
            </a:r>
            <a:r>
              <a:rPr lang="ja-JP" alt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関係にある企業などとして、</a:t>
            </a:r>
            <a:endParaRPr lang="en-US" altLang="ja-JP" sz="20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r>
              <a:rPr lang="ja-JP" alt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  ①顧問：　　　　　　　　　　　　　　　</a:t>
            </a:r>
            <a:endParaRPr lang="en-US" altLang="ja-JP" sz="18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②株保有・利益：　　　　　　　　　</a:t>
            </a:r>
            <a:endParaRPr lang="en-US" altLang="ja-JP" sz="18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③特許使用料：　　　　　　　　　　</a:t>
            </a:r>
            <a:endParaRPr lang="en-US" altLang="ja-JP" sz="18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④講演料：　　　　　　　　　　　</a:t>
            </a:r>
            <a:endParaRPr lang="en-US" altLang="ja-JP" sz="18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⑤原稿料：　　　　　　　　　　　　  　</a:t>
            </a:r>
            <a:endParaRPr lang="en-US" altLang="ja-JP" sz="18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⑥受託研究・共同研究費：　　　</a:t>
            </a:r>
            <a:endParaRPr lang="en-US" altLang="ja-JP" sz="18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⑦奨学寄付金：　　　　　　　</a:t>
            </a:r>
            <a:endParaRPr lang="en-US" altLang="ja-JP" sz="18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⑧寄付講座所属：　　　　　　　　</a:t>
            </a:r>
            <a:endParaRPr lang="en-US" altLang="ja-JP" sz="18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⑨贈答品などの報酬：　　　　 　</a:t>
            </a:r>
            <a:endParaRPr lang="en-US" altLang="ja-JP" sz="18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 sz="18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>
          <a:xfrm>
            <a:off x="1502980" y="963386"/>
            <a:ext cx="9427780" cy="1674712"/>
          </a:xfrm>
          <a:solidFill>
            <a:srgbClr val="000080"/>
          </a:solidFill>
          <a:ln>
            <a:solidFill>
              <a:srgbClr val="00FFFF"/>
            </a:solidFill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r>
              <a:rPr lang="ja-JP" altLang="en-US" sz="36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日本呼吸器内視鏡学会</a:t>
            </a:r>
            <a:br>
              <a:rPr lang="en-US" altLang="ja-JP" sz="36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sz="36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ＣＯ Ｉ 開示</a:t>
            </a:r>
            <a:br>
              <a:rPr lang="en-US" altLang="ja-JP" sz="36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sz="14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br>
              <a:rPr lang="en-US" altLang="ja-JP" sz="2000" b="1" i="1" dirty="0">
                <a:solidFill>
                  <a:srgbClr val="FFFF1F"/>
                </a:solidFill>
                <a:ea typeface="ＭＳ Ｐゴシック" panose="020B0600070205080204" pitchFamily="50" charset="-128"/>
              </a:rPr>
            </a:br>
            <a:r>
              <a:rPr lang="ja-JP" altLang="en-US" sz="2000" b="1" dirty="0">
                <a:solidFill>
                  <a:srgbClr val="FFFF1F"/>
                </a:solidFill>
                <a:ea typeface="ＭＳ Ｐゴシック" panose="020B0600070205080204" pitchFamily="50" charset="-128"/>
              </a:rPr>
              <a:t>発表者名：　東京一郎、京都次郎、大阪三郎、◎福岡史郎　（◎代表者）</a:t>
            </a:r>
            <a:endParaRPr lang="en-US" altLang="ja-JP" sz="2000" b="1" dirty="0">
              <a:solidFill>
                <a:srgbClr val="FFFF1F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355428" y="0"/>
            <a:ext cx="829327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400" b="1" dirty="0"/>
              <a:t>年次講演会等用　（様式</a:t>
            </a:r>
            <a:r>
              <a:rPr lang="en-US" altLang="ja-JP" sz="2400" b="1" dirty="0"/>
              <a:t>1-A</a:t>
            </a:r>
            <a:r>
              <a:rPr lang="ja-JP" altLang="en-US" sz="2400" b="1" dirty="0"/>
              <a:t>）</a:t>
            </a:r>
            <a:br>
              <a:rPr lang="en-US" altLang="ja-JP" sz="2400" b="1" dirty="0"/>
            </a:br>
            <a:r>
              <a:rPr lang="ja-JP" altLang="en-US" sz="2400" b="1" dirty="0"/>
              <a:t>口頭発表時、申告すべき</a:t>
            </a:r>
            <a:r>
              <a:rPr lang="en-US" altLang="ja-JP" sz="2400" b="1" dirty="0"/>
              <a:t>COI</a:t>
            </a:r>
            <a:r>
              <a:rPr lang="ja-JP" altLang="en-US" sz="2400" b="1" dirty="0"/>
              <a:t>状態（過去</a:t>
            </a:r>
            <a:r>
              <a:rPr lang="en-US" altLang="ja-JP" sz="2400" b="1" dirty="0"/>
              <a:t>3</a:t>
            </a:r>
            <a:r>
              <a:rPr lang="ja-JP" altLang="en-US" sz="2400" b="1" dirty="0"/>
              <a:t>年間）がある時</a:t>
            </a:r>
          </a:p>
        </p:txBody>
      </p:sp>
      <p:sp>
        <p:nvSpPr>
          <p:cNvPr id="2" name="正方形/長方形 1"/>
          <p:cNvSpPr/>
          <p:nvPr/>
        </p:nvSpPr>
        <p:spPr>
          <a:xfrm>
            <a:off x="2023242" y="6331522"/>
            <a:ext cx="8624477" cy="369332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ja-JP" altLang="en-US" b="1" dirty="0">
                <a:solidFill>
                  <a:srgbClr val="FF0000"/>
                </a:solidFill>
                <a:latin typeface="Arial" panose="020B0604020202020204" pitchFamily="34" charset="0"/>
              </a:rPr>
              <a:t>↑ 開示すべき内容が過去</a:t>
            </a:r>
            <a:r>
              <a:rPr lang="en-US" altLang="ja-JP" b="1" dirty="0">
                <a:solidFill>
                  <a:srgbClr val="FF0000"/>
                </a:solidFill>
                <a:latin typeface="Arial" panose="020B0604020202020204" pitchFamily="34" charset="0"/>
              </a:rPr>
              <a:t>3</a:t>
            </a:r>
            <a:r>
              <a:rPr lang="ja-JP" altLang="en-US" b="1" dirty="0">
                <a:solidFill>
                  <a:srgbClr val="FF0000"/>
                </a:solidFill>
                <a:latin typeface="Arial" panose="020B0604020202020204" pitchFamily="34" charset="0"/>
              </a:rPr>
              <a:t>年間</a:t>
            </a:r>
            <a:r>
              <a:rPr lang="ja-JP" altLang="ja-JP" b="1" dirty="0">
                <a:solidFill>
                  <a:srgbClr val="FF0000"/>
                </a:solidFill>
              </a:rPr>
              <a:t>（</a:t>
            </a:r>
            <a:r>
              <a:rPr lang="en-US" altLang="ja-JP" b="1" dirty="0">
                <a:solidFill>
                  <a:srgbClr val="FF0000"/>
                </a:solidFill>
              </a:rPr>
              <a:t>3</a:t>
            </a:r>
            <a:r>
              <a:rPr lang="ja-JP" altLang="ja-JP" b="1" dirty="0">
                <a:solidFill>
                  <a:srgbClr val="FF0000"/>
                </a:solidFill>
              </a:rPr>
              <a:t>年前の</a:t>
            </a:r>
            <a:r>
              <a:rPr lang="en-US" altLang="ja-JP" b="1" dirty="0">
                <a:solidFill>
                  <a:srgbClr val="FF0000"/>
                </a:solidFill>
              </a:rPr>
              <a:t>1</a:t>
            </a:r>
            <a:r>
              <a:rPr lang="ja-JP" altLang="ja-JP" b="1" dirty="0">
                <a:solidFill>
                  <a:srgbClr val="FF0000"/>
                </a:solidFill>
              </a:rPr>
              <a:t>月</a:t>
            </a:r>
            <a:r>
              <a:rPr lang="en-US" altLang="ja-JP" b="1" dirty="0">
                <a:solidFill>
                  <a:srgbClr val="FF0000"/>
                </a:solidFill>
              </a:rPr>
              <a:t>1</a:t>
            </a:r>
            <a:r>
              <a:rPr lang="ja-JP" altLang="ja-JP" b="1" dirty="0">
                <a:solidFill>
                  <a:srgbClr val="FF0000"/>
                </a:solidFill>
              </a:rPr>
              <a:t>日～前年</a:t>
            </a:r>
            <a:r>
              <a:rPr lang="en-US" altLang="ja-JP" b="1" dirty="0">
                <a:solidFill>
                  <a:srgbClr val="FF0000"/>
                </a:solidFill>
              </a:rPr>
              <a:t>12</a:t>
            </a:r>
            <a:r>
              <a:rPr lang="ja-JP" altLang="ja-JP" b="1" dirty="0">
                <a:solidFill>
                  <a:srgbClr val="FF0000"/>
                </a:solidFill>
              </a:rPr>
              <a:t>月</a:t>
            </a:r>
            <a:r>
              <a:rPr lang="en-US" altLang="ja-JP" b="1" dirty="0">
                <a:solidFill>
                  <a:srgbClr val="FF0000"/>
                </a:solidFill>
              </a:rPr>
              <a:t>31</a:t>
            </a:r>
            <a:r>
              <a:rPr lang="ja-JP" altLang="ja-JP" b="1" dirty="0">
                <a:solidFill>
                  <a:srgbClr val="FF0000"/>
                </a:solidFill>
              </a:rPr>
              <a:t>日）</a:t>
            </a:r>
            <a:r>
              <a:rPr lang="ja-JP" altLang="en-US" b="1" dirty="0">
                <a:solidFill>
                  <a:srgbClr val="FF0000"/>
                </a:solidFill>
                <a:latin typeface="Arial" panose="020B0604020202020204" pitchFamily="34" charset="0"/>
              </a:rPr>
              <a:t>にある項目のみ記載</a:t>
            </a:r>
            <a:endParaRPr lang="ja-JP" altLang="en-US" dirty="0">
              <a:solidFill>
                <a:srgbClr val="FF0000"/>
              </a:solidFill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6833563" y="4047880"/>
            <a:ext cx="4796739" cy="1766637"/>
          </a:xfrm>
          <a:prstGeom prst="rect">
            <a:avLst/>
          </a:prstGeom>
          <a:ln w="1905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ja-JP" altLang="en-US" sz="2800" b="1" dirty="0">
                <a:solidFill>
                  <a:srgbClr val="FF0000"/>
                </a:solidFill>
                <a:latin typeface="Arial" panose="020B0604020202020204" pitchFamily="34" charset="0"/>
              </a:rPr>
              <a:t>（記載例）　</a:t>
            </a:r>
            <a:r>
              <a:rPr lang="ja-JP" altLang="en-US" sz="2400" b="1" dirty="0">
                <a:solidFill>
                  <a:srgbClr val="FF0000"/>
                </a:solidFill>
                <a:latin typeface="Arial" panose="020B0604020202020204" pitchFamily="34" charset="0"/>
              </a:rPr>
              <a:t>　</a:t>
            </a:r>
            <a:endParaRPr lang="en-US" altLang="ja-JP" sz="2400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ja-JP" altLang="en-US" sz="2400" b="1" dirty="0">
                <a:solidFill>
                  <a:srgbClr val="FF0000"/>
                </a:solidFill>
                <a:latin typeface="Arial" panose="020B0604020202020204" pitchFamily="34" charset="0"/>
              </a:rPr>
              <a:t>発表者全員、過去</a:t>
            </a:r>
            <a:r>
              <a:rPr lang="en-US" altLang="ja-JP" sz="2400" b="1" dirty="0">
                <a:solidFill>
                  <a:srgbClr val="FF0000"/>
                </a:solidFill>
                <a:latin typeface="Arial" panose="020B0604020202020204" pitchFamily="34" charset="0"/>
              </a:rPr>
              <a:t>3</a:t>
            </a:r>
            <a:r>
              <a:rPr lang="ja-JP" altLang="en-US" sz="2400" b="1" dirty="0">
                <a:solidFill>
                  <a:srgbClr val="FF0000"/>
                </a:solidFill>
                <a:latin typeface="Arial" panose="020B0604020202020204" pitchFamily="34" charset="0"/>
              </a:rPr>
              <a:t>年間を一括して</a:t>
            </a:r>
            <a:endParaRPr lang="en-US" altLang="ja-JP" sz="2400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endParaRPr lang="en-US" altLang="ja-JP" sz="1050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ja-JP" altLang="en-US" sz="2400" b="1" dirty="0">
                <a:solidFill>
                  <a:srgbClr val="FF0000"/>
                </a:solidFill>
                <a:latin typeface="Arial" panose="020B0604020202020204" pitchFamily="34" charset="0"/>
              </a:rPr>
              <a:t>講演料：　平安製薬、縄文製薬　　　　　　　　　　</a:t>
            </a:r>
            <a:endParaRPr lang="en-US" altLang="ja-JP" sz="2400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ja-JP" altLang="en-US" sz="2400" b="1" dirty="0">
                <a:solidFill>
                  <a:srgbClr val="FF0000"/>
                </a:solidFill>
                <a:latin typeface="Arial" panose="020B0604020202020204" pitchFamily="34" charset="0"/>
              </a:rPr>
              <a:t>原稿料：　平安製薬　　　　　　　　　　　  　　　　</a:t>
            </a:r>
            <a:endParaRPr lang="en-US" altLang="ja-JP" sz="2400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ja-JP" altLang="en-US" sz="2400" b="1" dirty="0">
                <a:solidFill>
                  <a:srgbClr val="FF0000"/>
                </a:solidFill>
                <a:latin typeface="Arial" panose="020B0604020202020204" pitchFamily="34" charset="0"/>
              </a:rPr>
              <a:t>奨学寄付金：　鎌倉製薬、室町製薬　</a:t>
            </a:r>
            <a:endParaRPr lang="ja-JP" altLang="en-US" sz="2400" dirty="0">
              <a:solidFill>
                <a:srgbClr val="FF0000"/>
              </a:solidFill>
            </a:endParaRPr>
          </a:p>
        </p:txBody>
      </p:sp>
      <p:cxnSp>
        <p:nvCxnSpPr>
          <p:cNvPr id="6" name="直線矢印コネクタ 5"/>
          <p:cNvCxnSpPr/>
          <p:nvPr/>
        </p:nvCxnSpPr>
        <p:spPr>
          <a:xfrm flipV="1">
            <a:off x="5963402" y="5803673"/>
            <a:ext cx="820126" cy="527576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72912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250</TotalTime>
  <Words>267</Words>
  <Application>Microsoft Office PowerPoint</Application>
  <PresentationFormat>ワイド画面</PresentationFormat>
  <Paragraphs>26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Office テーマ</vt:lpstr>
      <vt:lpstr>日本呼吸器内視鏡学会 ＣＯ Ｉ 開示 　 発表者名：　東京一郎、京都次郎、大阪三郎、◎福岡史郎（◎代表者）</vt:lpstr>
      <vt:lpstr>日本呼吸器内視鏡学会 ＣＯ Ｉ 開示 　 発表者名：　東京一郎、京都次郎、大阪三郎、◎福岡史郎　（◎代表者）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平成27年4月より改訂</dc:title>
  <dc:creator>saburo sone</dc:creator>
  <cp:lastModifiedBy>fujiki hideji</cp:lastModifiedBy>
  <cp:revision>30</cp:revision>
  <cp:lastPrinted>2016-02-29T06:43:51Z</cp:lastPrinted>
  <dcterms:created xsi:type="dcterms:W3CDTF">2015-03-14T19:59:31Z</dcterms:created>
  <dcterms:modified xsi:type="dcterms:W3CDTF">2023-07-24T07:12:45Z</dcterms:modified>
</cp:coreProperties>
</file>